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32057F-5C3B-4157-B7B2-642B5C6C2476}" type="datetimeFigureOut">
              <a:rPr lang="nl-NL" smtClean="0"/>
              <a:t>14-11-2015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1BAD59-FE41-4523-8EB8-4AE920B5B65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source=images&amp;cd=&amp;cad=rja&amp;uact=8&amp;ved=0CAcQjRw&amp;url=http://azynimelyded.host22.com/zitten-kinderen-de.html&amp;ei=XG9oVNPcKoHnapLagqAE&amp;bvm=bv.79142246,d.d2s&amp;psig=AFQjCNEdlavm1_heI-5tQ3NwSiSVhuMb_A&amp;ust=14162165756020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93566" y="971965"/>
            <a:ext cx="5105400" cy="2132808"/>
          </a:xfrm>
        </p:spPr>
        <p:txBody>
          <a:bodyPr/>
          <a:lstStyle/>
          <a:p>
            <a:r>
              <a:rPr lang="nl-NL" dirty="0" smtClean="0"/>
              <a:t>Baby en </a:t>
            </a:r>
            <a:r>
              <a:rPr lang="nl-NL" dirty="0" smtClean="0"/>
              <a:t>peuter</a:t>
            </a:r>
            <a:endParaRPr lang="nl-NL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826" y="4221088"/>
            <a:ext cx="2605958" cy="2636912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VP15</a:t>
            </a:r>
            <a:endParaRPr lang="nl-NL" dirty="0"/>
          </a:p>
          <a:p>
            <a:r>
              <a:rPr lang="nl-NL" dirty="0" smtClean="0"/>
              <a:t>Begeleidingskunde</a:t>
            </a:r>
          </a:p>
          <a:p>
            <a:endParaRPr lang="nl-NL" dirty="0" smtClean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November </a:t>
            </a:r>
            <a:r>
              <a:rPr lang="nl-NL" dirty="0" smtClean="0"/>
              <a:t>2015</a:t>
            </a:r>
            <a:endParaRPr lang="nl-NL" dirty="0"/>
          </a:p>
        </p:txBody>
      </p:sp>
      <p:pic>
        <p:nvPicPr>
          <p:cNvPr id="1026" name="Picture 2" descr="http://i38.tinypic.com/2e19k3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889" r="100000">
                        <a14:foregroundMark x1="72444" y1="41500" x2="98556" y2="55833"/>
                        <a14:foregroundMark x1="94222" y1="45667" x2="98444" y2="62167"/>
                        <a14:foregroundMark x1="23556" y1="71000" x2="81778" y2="97333"/>
                        <a14:foregroundMark x1="68778" y1="38833" x2="90222" y2="32167"/>
                        <a14:foregroundMark x1="84333" y1="34833" x2="85667" y2="29667"/>
                        <a14:foregroundMark x1="99222" y1="98333" x2="99222" y2="98333"/>
                        <a14:foregroundMark x1="96444" y1="23833" x2="99556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3689648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ject V&amp;V begeleiden niveau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0"/>
            <a:ext cx="2699792" cy="3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3381140" y="3243069"/>
            <a:ext cx="5114778" cy="55062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Hoofdstuk 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8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Cognitieve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Exploratiedrang</a:t>
            </a:r>
          </a:p>
          <a:p>
            <a:pPr lvl="1"/>
            <a:r>
              <a:rPr lang="nl-NL" dirty="0" smtClean="0"/>
              <a:t>Ontdekken van de wereld</a:t>
            </a:r>
          </a:p>
          <a:p>
            <a:pPr lvl="1"/>
            <a:r>
              <a:rPr lang="nl-NL" dirty="0" smtClean="0"/>
              <a:t>Woordenschat</a:t>
            </a:r>
          </a:p>
          <a:p>
            <a:r>
              <a:rPr lang="nl-NL" dirty="0" smtClean="0"/>
              <a:t>Concreet denken</a:t>
            </a:r>
          </a:p>
          <a:p>
            <a:pPr lvl="1"/>
            <a:r>
              <a:rPr lang="nl-NL" dirty="0" smtClean="0"/>
              <a:t>Richt zich op wat aanwezig en tastbaar is</a:t>
            </a:r>
          </a:p>
          <a:p>
            <a:r>
              <a:rPr lang="nl-NL" dirty="0" smtClean="0"/>
              <a:t>Magisch denken</a:t>
            </a:r>
          </a:p>
          <a:p>
            <a:pPr lvl="1"/>
            <a:r>
              <a:rPr lang="nl-NL" dirty="0" smtClean="0"/>
              <a:t>Geen verschil tussen werkelijkheid en fantasie</a:t>
            </a:r>
          </a:p>
          <a:p>
            <a:pPr lvl="1"/>
            <a:r>
              <a:rPr lang="nl-NL" dirty="0" smtClean="0"/>
              <a:t>Alles is mogelijk</a:t>
            </a:r>
          </a:p>
          <a:p>
            <a:r>
              <a:rPr lang="nl-NL" dirty="0" smtClean="0"/>
              <a:t>Animistisch denken</a:t>
            </a:r>
          </a:p>
          <a:p>
            <a:pPr lvl="1"/>
            <a:r>
              <a:rPr lang="nl-NL" dirty="0" smtClean="0"/>
              <a:t>Aan levenloze dingen menselijke eigenschappen toekennen</a:t>
            </a:r>
          </a:p>
          <a:p>
            <a:pPr lvl="1"/>
            <a:r>
              <a:rPr lang="nl-NL" dirty="0" smtClean="0"/>
              <a:t>Geen inzicht oorzaak en gevolg </a:t>
            </a:r>
          </a:p>
          <a:p>
            <a:pPr lvl="1"/>
            <a:r>
              <a:rPr lang="nl-NL" dirty="0" smtClean="0"/>
              <a:t>(beker is stout omdat het omvalt)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58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Aanleren 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Rijpingsproces</a:t>
            </a:r>
          </a:p>
          <a:p>
            <a:r>
              <a:rPr lang="nl-NL" dirty="0" smtClean="0"/>
              <a:t>Ervaringsleren</a:t>
            </a:r>
          </a:p>
          <a:p>
            <a:pPr lvl="1"/>
            <a:r>
              <a:rPr lang="nl-NL" dirty="0" smtClean="0"/>
              <a:t>Door dingen zelf te doen</a:t>
            </a:r>
          </a:p>
          <a:p>
            <a:r>
              <a:rPr lang="nl-NL" dirty="0" smtClean="0"/>
              <a:t>Herhalingsleren</a:t>
            </a:r>
          </a:p>
          <a:p>
            <a:pPr lvl="1"/>
            <a:r>
              <a:rPr lang="nl-NL" dirty="0" smtClean="0"/>
              <a:t>eindeloos oefenen</a:t>
            </a:r>
          </a:p>
          <a:p>
            <a:r>
              <a:rPr lang="nl-NL" dirty="0" smtClean="0"/>
              <a:t>Imiterend leren</a:t>
            </a:r>
          </a:p>
          <a:p>
            <a:pPr lvl="1"/>
            <a:r>
              <a:rPr lang="nl-NL" dirty="0" smtClean="0"/>
              <a:t>Nadoen</a:t>
            </a:r>
          </a:p>
          <a:p>
            <a:r>
              <a:rPr lang="nl-NL" dirty="0" smtClean="0"/>
              <a:t>Stimuleren door prijzen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6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Eenkennigheidsperiode (7 maanden)</a:t>
            </a:r>
          </a:p>
          <a:p>
            <a:r>
              <a:rPr lang="nl-NL" dirty="0" smtClean="0"/>
              <a:t>Scheidingsangst</a:t>
            </a:r>
          </a:p>
          <a:p>
            <a:r>
              <a:rPr lang="nl-NL" dirty="0" smtClean="0"/>
              <a:t>Temperament</a:t>
            </a:r>
          </a:p>
          <a:p>
            <a:pPr lvl="1"/>
            <a:r>
              <a:rPr lang="nl-NL" dirty="0" smtClean="0"/>
              <a:t>Eigen aard</a:t>
            </a:r>
          </a:p>
          <a:p>
            <a:r>
              <a:rPr lang="nl-NL" dirty="0" smtClean="0"/>
              <a:t>Ontbreken ik- gevoel</a:t>
            </a:r>
          </a:p>
          <a:p>
            <a:r>
              <a:rPr lang="nl-NL" dirty="0" smtClean="0"/>
              <a:t>Behoefte bevrediging</a:t>
            </a:r>
          </a:p>
          <a:p>
            <a:pPr lvl="1"/>
            <a:r>
              <a:rPr lang="nl-NL" dirty="0" smtClean="0"/>
              <a:t>Vertrouwen</a:t>
            </a:r>
          </a:p>
          <a:p>
            <a:pPr lvl="1"/>
            <a:r>
              <a:rPr lang="nl-NL" dirty="0" smtClean="0"/>
              <a:t>Liefde</a:t>
            </a:r>
          </a:p>
          <a:p>
            <a:pPr lvl="1"/>
            <a:r>
              <a:rPr lang="nl-NL" dirty="0" smtClean="0"/>
              <a:t>Veilige hechting</a:t>
            </a:r>
          </a:p>
          <a:p>
            <a:pPr lvl="1"/>
            <a:r>
              <a:rPr lang="nl-NL" dirty="0" smtClean="0"/>
              <a:t>Totaal ervaren; lichaamstaal</a:t>
            </a:r>
          </a:p>
          <a:p>
            <a:r>
              <a:rPr lang="nl-NL" dirty="0" smtClean="0"/>
              <a:t>Egocentrisme</a:t>
            </a:r>
          </a:p>
          <a:p>
            <a:pPr lvl="1"/>
            <a:r>
              <a:rPr lang="nl-NL" dirty="0" smtClean="0"/>
              <a:t>Eigen gezichtspunt</a:t>
            </a:r>
          </a:p>
          <a:p>
            <a:r>
              <a:rPr lang="nl-NL" dirty="0" smtClean="0"/>
              <a:t>Koppigheid</a:t>
            </a:r>
          </a:p>
          <a:p>
            <a:pPr lvl="1"/>
            <a:r>
              <a:rPr lang="nl-NL" dirty="0" smtClean="0"/>
              <a:t>Eigen wil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3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boortekaartjes de ontwikkeling van uw baby van maand tot ma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040560" cy="51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Ontwikkeling van de baby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17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Motorische mijlpalen tot 2 jaar</a:t>
            </a:r>
            <a:endParaRPr lang="nl-NL" dirty="0"/>
          </a:p>
        </p:txBody>
      </p:sp>
      <p:pic>
        <p:nvPicPr>
          <p:cNvPr id="5124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75023"/>
            <a:ext cx="8100392" cy="58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tudystore.nl/theimages/9789006925128/3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174">
            <a:off x="6640445" y="4291843"/>
            <a:ext cx="1628971" cy="20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Pagina 72 - 73</a:t>
            </a:r>
          </a:p>
          <a:p>
            <a:pPr lvl="1"/>
            <a:r>
              <a:rPr lang="nl-NL" dirty="0" smtClean="0"/>
              <a:t>6 Over ontwikkelingspsychologie</a:t>
            </a:r>
          </a:p>
          <a:p>
            <a:pPr lvl="2"/>
            <a:r>
              <a:rPr lang="nl-NL" dirty="0" smtClean="0"/>
              <a:t>1 t/m 4</a:t>
            </a:r>
          </a:p>
          <a:p>
            <a:pPr lvl="2"/>
            <a:endParaRPr lang="nl-NL" dirty="0" smtClean="0"/>
          </a:p>
          <a:p>
            <a:pPr lvl="1"/>
            <a:r>
              <a:rPr lang="nl-NL" dirty="0" smtClean="0"/>
              <a:t>7 Baby en Peuter</a:t>
            </a:r>
          </a:p>
          <a:p>
            <a:pPr lvl="2"/>
            <a:r>
              <a:rPr lang="nl-NL" dirty="0" smtClean="0"/>
              <a:t>1</a:t>
            </a:r>
            <a:r>
              <a:rPr lang="nl-NL" dirty="0"/>
              <a:t> </a:t>
            </a:r>
            <a:r>
              <a:rPr lang="nl-NL" dirty="0" smtClean="0"/>
              <a:t>t/m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5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 de geboorte (pre nataal)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8075240" cy="2539664"/>
          </a:xfrm>
        </p:spPr>
        <p:txBody>
          <a:bodyPr/>
          <a:lstStyle/>
          <a:p>
            <a:r>
              <a:rPr lang="nl-NL" dirty="0" smtClean="0"/>
              <a:t>Normale zwangerschap duurt 37-42 weken</a:t>
            </a:r>
          </a:p>
          <a:p>
            <a:r>
              <a:rPr lang="nl-NL" dirty="0" smtClean="0"/>
              <a:t>Foetus van 24 weken kan horen, zien en proeven</a:t>
            </a:r>
          </a:p>
          <a:p>
            <a:r>
              <a:rPr lang="nl-NL" dirty="0" smtClean="0"/>
              <a:t>Ongeboren kind is een sociaal wezentje</a:t>
            </a:r>
            <a:endParaRPr lang="nl-NL" dirty="0"/>
          </a:p>
        </p:txBody>
      </p:sp>
      <p:pic>
        <p:nvPicPr>
          <p:cNvPr id="2050" name="Picture 2" descr="vraa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1794"/>
            <a:ext cx="7848872" cy="20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Lichamelijke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geboorte gemiddeld 50 cm </a:t>
            </a:r>
          </a:p>
          <a:p>
            <a:r>
              <a:rPr lang="nl-NL" dirty="0" smtClean="0"/>
              <a:t>Bij geboorte gemiddeld 3,5 kilo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4 jarig kind gemiddeld 1 meter</a:t>
            </a:r>
          </a:p>
          <a:p>
            <a:r>
              <a:rPr lang="nl-NL" dirty="0" smtClean="0"/>
              <a:t>4 jarig kind gemiddeld 18 kilo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18" y="4096105"/>
            <a:ext cx="3994274" cy="27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92661"/>
            <a:ext cx="3888432" cy="279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kleerinbeelden.nl/wordpress/wp-content/uploads/dropped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29" y="4027937"/>
            <a:ext cx="2786112" cy="27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328" y="320040"/>
            <a:ext cx="7239000" cy="1143000"/>
          </a:xfrm>
        </p:spPr>
        <p:txBody>
          <a:bodyPr/>
          <a:lstStyle/>
          <a:p>
            <a:r>
              <a:rPr lang="nl-NL" dirty="0" smtClean="0"/>
              <a:t>reflexen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28800"/>
            <a:ext cx="8507288" cy="4846320"/>
          </a:xfrm>
        </p:spPr>
        <p:txBody>
          <a:bodyPr/>
          <a:lstStyle/>
          <a:p>
            <a:r>
              <a:rPr lang="nl-NL" dirty="0" smtClean="0"/>
              <a:t>Bij geboorte grote afhankelijkheid en hulpeloosheid</a:t>
            </a:r>
          </a:p>
          <a:p>
            <a:r>
              <a:rPr lang="nl-NL" dirty="0" smtClean="0"/>
              <a:t>Reflexen	</a:t>
            </a:r>
          </a:p>
          <a:p>
            <a:pPr lvl="1"/>
            <a:r>
              <a:rPr lang="nl-NL" dirty="0" smtClean="0"/>
              <a:t>Zuigreflex</a:t>
            </a:r>
          </a:p>
          <a:p>
            <a:pPr lvl="1"/>
            <a:r>
              <a:rPr lang="nl-NL" dirty="0" smtClean="0"/>
              <a:t>Grijpreflex</a:t>
            </a:r>
          </a:p>
          <a:p>
            <a:pPr lvl="1"/>
            <a:r>
              <a:rPr lang="nl-NL" dirty="0" smtClean="0"/>
              <a:t>Verdwijnen na enkele maanden</a:t>
            </a:r>
          </a:p>
          <a:p>
            <a:r>
              <a:rPr lang="nl-NL" dirty="0" smtClean="0"/>
              <a:t>Spieren beheersen</a:t>
            </a:r>
          </a:p>
          <a:p>
            <a:pPr lvl="1"/>
            <a:r>
              <a:rPr lang="nl-NL" dirty="0" smtClean="0"/>
              <a:t>Nekje</a:t>
            </a:r>
          </a:p>
          <a:p>
            <a:pPr lvl="1"/>
            <a:r>
              <a:rPr lang="nl-NL" dirty="0" smtClean="0"/>
              <a:t>Lijfje</a:t>
            </a:r>
          </a:p>
          <a:p>
            <a:pPr lvl="1"/>
            <a:r>
              <a:rPr lang="nl-NL" dirty="0" smtClean="0"/>
              <a:t>armpjes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6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Grove motoriek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3178696" cy="2899704"/>
          </a:xfrm>
        </p:spPr>
        <p:txBody>
          <a:bodyPr/>
          <a:lstStyle/>
          <a:p>
            <a:r>
              <a:rPr lang="nl-NL" dirty="0" smtClean="0"/>
              <a:t>Kruipen</a:t>
            </a:r>
          </a:p>
          <a:p>
            <a:r>
              <a:rPr lang="nl-NL" dirty="0" smtClean="0"/>
              <a:t>Zitten</a:t>
            </a:r>
          </a:p>
          <a:p>
            <a:r>
              <a:rPr lang="nl-NL" dirty="0" smtClean="0"/>
              <a:t>Lopen</a:t>
            </a:r>
          </a:p>
          <a:p>
            <a:r>
              <a:rPr lang="nl-NL" dirty="0" smtClean="0"/>
              <a:t>Klimmen</a:t>
            </a:r>
          </a:p>
          <a:p>
            <a:endParaRPr lang="nl-NL" dirty="0"/>
          </a:p>
        </p:txBody>
      </p:sp>
      <p:pic>
        <p:nvPicPr>
          <p:cNvPr id="3074" name="Picture 2" descr="http://www.ontwikkelingbaby.com/wp-content/uploads/Onwikkeling-bab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385"/>
            <a:ext cx="8000023" cy="23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Fijne motoriek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Plakken</a:t>
            </a:r>
          </a:p>
          <a:p>
            <a:r>
              <a:rPr lang="nl-NL" dirty="0" smtClean="0"/>
              <a:t>Tekenen</a:t>
            </a:r>
          </a:p>
          <a:p>
            <a:r>
              <a:rPr lang="nl-NL" dirty="0" smtClean="0"/>
              <a:t>Knippen</a:t>
            </a:r>
          </a:p>
          <a:p>
            <a:endParaRPr lang="nl-NL" dirty="0"/>
          </a:p>
        </p:txBody>
      </p:sp>
      <p:pic>
        <p:nvPicPr>
          <p:cNvPr id="3074" name="Picture 2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787924" cy="252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toniusschool-skovv.nl/portals/226/images/plaatjes/ontwikkeling%20kind.jpg?140111412580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46" l="0" r="100000">
                        <a14:foregroundMark x1="41438" y1="71242" x2="48630" y2="65359"/>
                        <a14:foregroundMark x1="68493" y1="59477" x2="65753" y2="37255"/>
                        <a14:foregroundMark x1="83562" y1="54902" x2="82534" y2="28758"/>
                        <a14:foregroundMark x1="91438" y1="41830" x2="92466" y2="33987"/>
                        <a14:foregroundMark x1="84932" y1="22876" x2="84932" y2="18301"/>
                        <a14:foregroundMark x1="84247" y1="66013" x2="83219" y2="78431"/>
                        <a14:foregroundMark x1="70205" y1="70588" x2="71575" y2="79739"/>
                        <a14:foregroundMark x1="14384" y1="80392" x2="18493" y2="73856"/>
                        <a14:backgroundMark x1="20548" y1="13725" x2="12329" y2="39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65" y="4221088"/>
            <a:ext cx="57719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spierbeheersing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355160" cy="5248584"/>
          </a:xfrm>
        </p:spPr>
        <p:txBody>
          <a:bodyPr/>
          <a:lstStyle/>
          <a:p>
            <a:r>
              <a:rPr lang="nl-NL" dirty="0" smtClean="0"/>
              <a:t>Omrollen</a:t>
            </a:r>
          </a:p>
          <a:p>
            <a:pPr lvl="1"/>
            <a:r>
              <a:rPr lang="nl-NL" dirty="0" smtClean="0"/>
              <a:t>± 5 maanden</a:t>
            </a:r>
          </a:p>
          <a:p>
            <a:r>
              <a:rPr lang="nl-NL" dirty="0" smtClean="0"/>
              <a:t>Los zitten</a:t>
            </a:r>
          </a:p>
          <a:p>
            <a:pPr lvl="1"/>
            <a:r>
              <a:rPr lang="nl-NL" dirty="0"/>
              <a:t>±</a:t>
            </a:r>
            <a:r>
              <a:rPr lang="nl-NL" dirty="0" smtClean="0"/>
              <a:t> 7 maanden</a:t>
            </a:r>
          </a:p>
          <a:p>
            <a:r>
              <a:rPr lang="nl-NL" dirty="0" smtClean="0"/>
              <a:t>Lopen</a:t>
            </a:r>
          </a:p>
          <a:p>
            <a:pPr lvl="1"/>
            <a:r>
              <a:rPr lang="nl-NL" dirty="0" smtClean="0"/>
              <a:t>± 15 maanden</a:t>
            </a:r>
          </a:p>
          <a:p>
            <a:r>
              <a:rPr lang="nl-NL" dirty="0" smtClean="0"/>
              <a:t>Ontdekkingsdrang</a:t>
            </a:r>
          </a:p>
          <a:p>
            <a:r>
              <a:rPr lang="nl-NL" dirty="0" smtClean="0"/>
              <a:t>Stimulering/imitatie</a:t>
            </a:r>
          </a:p>
          <a:p>
            <a:r>
              <a:rPr lang="nl-NL" dirty="0" smtClean="0"/>
              <a:t>Eigen tempo</a:t>
            </a:r>
          </a:p>
          <a:p>
            <a:r>
              <a:rPr lang="nl-NL" dirty="0" smtClean="0"/>
              <a:t>Ontwikkelachterstand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65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RmBNrZBWwJvPhQlC8m5R825BTPobws34yfIICNneeen7e3VwqgA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87" y="4356298"/>
            <a:ext cx="3762597" cy="25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Oog-hand coördinatie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Afstemmen oog en hand (3 maanden)</a:t>
            </a:r>
          </a:p>
          <a:p>
            <a:pPr lvl="1"/>
            <a:r>
              <a:rPr lang="nl-NL" dirty="0" smtClean="0"/>
              <a:t>Pakken met hele hand</a:t>
            </a:r>
          </a:p>
          <a:p>
            <a:pPr lvl="1"/>
            <a:r>
              <a:rPr lang="nl-NL" dirty="0" smtClean="0"/>
              <a:t>Ervaren van vorm</a:t>
            </a:r>
          </a:p>
          <a:p>
            <a:pPr lvl="1"/>
            <a:r>
              <a:rPr lang="nl-NL" dirty="0" smtClean="0"/>
              <a:t>Zien, voelt en hoort </a:t>
            </a:r>
          </a:p>
          <a:p>
            <a:pPr lvl="2"/>
            <a:r>
              <a:rPr lang="nl-NL" dirty="0" smtClean="0"/>
              <a:t>Beer; zacht blokje; hard</a:t>
            </a:r>
          </a:p>
          <a:p>
            <a:r>
              <a:rPr lang="nl-NL" dirty="0" smtClean="0"/>
              <a:t>Pincetgreep (eind eerste levensjaar)</a:t>
            </a:r>
          </a:p>
          <a:p>
            <a:pPr lvl="1"/>
            <a:r>
              <a:rPr lang="nl-NL" dirty="0" smtClean="0"/>
              <a:t>Pakken tussen duim en wijsvinger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3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Zintuigelijke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Bij geboorte ziet de baby vaag en onscherp</a:t>
            </a:r>
          </a:p>
          <a:p>
            <a:r>
              <a:rPr lang="nl-NL" dirty="0" smtClean="0"/>
              <a:t>Na 2 maanden meer gericht kijken</a:t>
            </a:r>
          </a:p>
          <a:p>
            <a:pPr lvl="1"/>
            <a:r>
              <a:rPr lang="nl-NL" dirty="0" smtClean="0"/>
              <a:t>Volgbewegingen</a:t>
            </a:r>
          </a:p>
          <a:p>
            <a:pPr lvl="1"/>
            <a:r>
              <a:rPr lang="nl-NL" dirty="0" smtClean="0"/>
              <a:t>Gehoor al voor geboorte ontwikkeld</a:t>
            </a:r>
          </a:p>
          <a:p>
            <a:pPr lvl="2"/>
            <a:r>
              <a:rPr lang="nl-NL" dirty="0" smtClean="0"/>
              <a:t>Kan geen betekenis geven aan geluid</a:t>
            </a:r>
          </a:p>
          <a:p>
            <a:pPr lvl="2"/>
            <a:r>
              <a:rPr lang="nl-NL" dirty="0" smtClean="0"/>
              <a:t>Stem van zijn moeder</a:t>
            </a:r>
          </a:p>
          <a:p>
            <a:r>
              <a:rPr lang="nl-NL" dirty="0" smtClean="0"/>
              <a:t>Geur</a:t>
            </a:r>
          </a:p>
          <a:p>
            <a:r>
              <a:rPr lang="nl-NL" dirty="0" smtClean="0"/>
              <a:t>Tastzin</a:t>
            </a:r>
          </a:p>
          <a:p>
            <a:pPr lvl="1"/>
            <a:r>
              <a:rPr lang="nl-NL" dirty="0" smtClean="0"/>
              <a:t>Hele huid</a:t>
            </a:r>
          </a:p>
          <a:p>
            <a:pPr lvl="1"/>
            <a:r>
              <a:rPr lang="nl-NL" dirty="0" smtClean="0"/>
              <a:t>Knuffelen, aanraken</a:t>
            </a:r>
          </a:p>
          <a:p>
            <a:r>
              <a:rPr lang="nl-NL" dirty="0" smtClean="0"/>
              <a:t>Mond</a:t>
            </a:r>
          </a:p>
          <a:p>
            <a:pPr lvl="1"/>
            <a:r>
              <a:rPr lang="nl-NL" dirty="0" smtClean="0"/>
              <a:t>Kennismaken met de wereld</a:t>
            </a:r>
          </a:p>
          <a:p>
            <a:pPr lvl="1"/>
            <a:r>
              <a:rPr lang="nl-NL" dirty="0"/>
              <a:t>Z</a:t>
            </a:r>
            <a:r>
              <a:rPr lang="nl-NL" dirty="0" smtClean="0"/>
              <a:t>uigbehoefte</a:t>
            </a:r>
          </a:p>
          <a:p>
            <a:pPr marL="530352" lvl="2" indent="0">
              <a:buNone/>
            </a:pPr>
            <a:r>
              <a:rPr lang="nl-NL" dirty="0" smtClean="0"/>
              <a:t>	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72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1332</TotalTime>
  <Words>309</Words>
  <Application>Microsoft Office PowerPoint</Application>
  <PresentationFormat>Diavoorstelling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Overvloed</vt:lpstr>
      <vt:lpstr>Baby en peuter</vt:lpstr>
      <vt:lpstr>Voor de geboorte (pre nataal)</vt:lpstr>
      <vt:lpstr>Lichamelijke ontwikkeling</vt:lpstr>
      <vt:lpstr>reflexen</vt:lpstr>
      <vt:lpstr>Grove motoriek</vt:lpstr>
      <vt:lpstr>Fijne motoriek</vt:lpstr>
      <vt:lpstr>spierbeheersing</vt:lpstr>
      <vt:lpstr>Oog-hand coördinatie</vt:lpstr>
      <vt:lpstr>Zintuigelijke ontwikkeling</vt:lpstr>
      <vt:lpstr>Cognitieve ontwikkeling</vt:lpstr>
      <vt:lpstr>Aanleren vaardigheden</vt:lpstr>
      <vt:lpstr>persoonlijkheid</vt:lpstr>
      <vt:lpstr>Ontwikkeling van de baby</vt:lpstr>
      <vt:lpstr>Motorische mijlpalen tot 2 jaar</vt:lpstr>
      <vt:lpstr>opdrachten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en peuter</dc:title>
  <dc:creator>C.A. Hogenbirk</dc:creator>
  <cp:lastModifiedBy>C.A. Hogenbirk</cp:lastModifiedBy>
  <cp:revision>29</cp:revision>
  <dcterms:created xsi:type="dcterms:W3CDTF">2014-11-14T07:38:59Z</dcterms:created>
  <dcterms:modified xsi:type="dcterms:W3CDTF">2015-11-14T10:44:58Z</dcterms:modified>
</cp:coreProperties>
</file>